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2" r:id="rId2"/>
    <p:sldId id="263"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5" r:id="rId22"/>
    <p:sldId id="282" r:id="rId23"/>
    <p:sldId id="283" r:id="rId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16" autoAdjust="0"/>
  </p:normalViewPr>
  <p:slideViewPr>
    <p:cSldViewPr>
      <p:cViewPr varScale="1">
        <p:scale>
          <a:sx n="85" d="100"/>
          <a:sy n="85" d="100"/>
        </p:scale>
        <p:origin x="1554" y="7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71A3BAA-BEBD-43BC-A7F8-DA4FCB5F5B90}" type="datetimeFigureOut">
              <a:rPr lang="en-US" smtClean="0"/>
              <a:pPr/>
              <a:t>12/19/2019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F7F2488-325C-42E5-9B07-CBD19A59E740}" type="slidenum">
              <a:rPr lang="en-US" smtClean="0"/>
              <a:pPr/>
              <a:t>‹#›</a:t>
            </a:fld>
            <a:endParaRPr lang="en-US"/>
          </a:p>
        </p:txBody>
      </p:sp>
    </p:spTree>
    <p:extLst>
      <p:ext uri="{BB962C8B-B14F-4D97-AF65-F5344CB8AC3E}">
        <p14:creationId xmlns:p14="http://schemas.microsoft.com/office/powerpoint/2010/main" val="787966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tes.tufts.edu/greatdiseases/modules/neurological-disease/multimedia-backup/"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youtube.com/watch?v=1aplTvEQ6ew&amp;feature=related"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youtube.com/watch?v=67HMx-TdAZI"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ites.tufts.edu/greatdiseases/modules/neurological-disease/multimedia-backup/"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dirty="0"/>
              <a:t>If you are having difficulties playing this video through the PowerPoint slide, you can access it online at: </a:t>
            </a:r>
            <a:r>
              <a:rPr lang="en-US" dirty="0">
                <a:hlinkClick r:id="rId3"/>
              </a:rPr>
              <a:t>http://sites.tufts.edu/greatdiseases/modules/neurological-disease/multimedia-backup/</a:t>
            </a:r>
            <a:endParaRPr lang="en-US" dirty="0">
              <a:effectLst/>
            </a:endParaRPr>
          </a:p>
          <a:p>
            <a:pPr marL="0" lvl="1" defTabSz="931774">
              <a:defRPr/>
            </a:pPr>
            <a:r>
              <a:rPr lang="en-US" u="sng" dirty="0">
                <a:hlinkClick r:id="rId4"/>
              </a:rPr>
              <a:t> or</a:t>
            </a:r>
          </a:p>
          <a:p>
            <a:pPr marL="0" lvl="1" defTabSz="931774">
              <a:defRPr/>
            </a:pPr>
            <a:endParaRPr lang="en-US" u="sng" dirty="0">
              <a:hlinkClick r:id="rId4"/>
            </a:endParaRPr>
          </a:p>
          <a:p>
            <a:pPr marL="0" lvl="1" defTabSz="931774">
              <a:defRPr/>
            </a:pPr>
            <a:r>
              <a:rPr lang="en-US" u="sng" dirty="0">
                <a:hlinkClick r:id="rId4"/>
              </a:rPr>
              <a:t>http://www.youtube.com/watch?v=1aplTvEQ6ew&amp;feature=related</a:t>
            </a:r>
            <a:endParaRPr lang="en-US" u="sng" dirty="0"/>
          </a:p>
          <a:p>
            <a:endParaRPr lang="en-US" dirty="0"/>
          </a:p>
        </p:txBody>
      </p:sp>
      <p:sp>
        <p:nvSpPr>
          <p:cNvPr id="4" name="Slide Number Placeholder 3"/>
          <p:cNvSpPr>
            <a:spLocks noGrp="1"/>
          </p:cNvSpPr>
          <p:nvPr>
            <p:ph type="sldNum" sz="quarter" idx="10"/>
          </p:nvPr>
        </p:nvSpPr>
        <p:spPr/>
        <p:txBody>
          <a:bodyPr/>
          <a:lstStyle/>
          <a:p>
            <a:fld id="{F5A25D19-4FB8-406A-93B5-52CD821984EA}" type="slidenum">
              <a:rPr lang="en-US" smtClean="0"/>
              <a:pPr/>
              <a:t>22</a:t>
            </a:fld>
            <a:endParaRPr lang="en-US"/>
          </a:p>
        </p:txBody>
      </p:sp>
    </p:spTree>
    <p:extLst>
      <p:ext uri="{BB962C8B-B14F-4D97-AF65-F5344CB8AC3E}">
        <p14:creationId xmlns:p14="http://schemas.microsoft.com/office/powerpoint/2010/main" val="389394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endParaRPr lang="en-US" u="sng" dirty="0">
              <a:hlinkClick r:id="rId3"/>
            </a:endParaRPr>
          </a:p>
          <a:p>
            <a:pPr marL="0" lvl="1" defTabSz="931774">
              <a:defRPr/>
            </a:pPr>
            <a:r>
              <a:rPr lang="en-US" dirty="0"/>
              <a:t>If you are having difficulties playing this video through the PowerPoint slide, you can access it online at: </a:t>
            </a:r>
            <a:r>
              <a:rPr lang="en-US" dirty="0">
                <a:hlinkClick r:id="rId4"/>
              </a:rPr>
              <a:t>http://sites.tufts.edu/greatdiseases/modules/neurological-disease/multimedia-backup/</a:t>
            </a:r>
            <a:endParaRPr lang="en-US" dirty="0">
              <a:effectLst/>
            </a:endParaRPr>
          </a:p>
          <a:p>
            <a:pPr marL="0" lvl="1" defTabSz="931774">
              <a:defRPr/>
            </a:pPr>
            <a:r>
              <a:rPr lang="en-US" u="sng" dirty="0">
                <a:hlinkClick r:id="rId3"/>
              </a:rPr>
              <a:t> </a:t>
            </a:r>
          </a:p>
          <a:p>
            <a:pPr marL="0" lvl="1" defTabSz="931774">
              <a:defRPr/>
            </a:pPr>
            <a:r>
              <a:rPr lang="en-US" b="0" u="sng" dirty="0">
                <a:hlinkClick r:id="rId3"/>
              </a:rPr>
              <a:t>or</a:t>
            </a:r>
          </a:p>
          <a:p>
            <a:pPr marL="0" lvl="1" defTabSz="931774">
              <a:defRPr/>
            </a:pPr>
            <a:endParaRPr lang="en-US" u="sng" dirty="0">
              <a:hlinkClick r:id="rId3"/>
            </a:endParaRPr>
          </a:p>
          <a:p>
            <a:pPr marL="0" lvl="1" defTabSz="931774">
              <a:defRPr/>
            </a:pPr>
            <a:r>
              <a:rPr lang="en-US" u="sng" dirty="0">
                <a:hlinkClick r:id="rId3"/>
              </a:rPr>
              <a:t>http://www.youtube.com/watch?v=67HMx-TdAZI</a:t>
            </a:r>
            <a:endParaRPr lang="en-US" dirty="0"/>
          </a:p>
          <a:p>
            <a:endParaRPr lang="en-US" dirty="0"/>
          </a:p>
        </p:txBody>
      </p:sp>
      <p:sp>
        <p:nvSpPr>
          <p:cNvPr id="4" name="Slide Number Placeholder 3"/>
          <p:cNvSpPr>
            <a:spLocks noGrp="1"/>
          </p:cNvSpPr>
          <p:nvPr>
            <p:ph type="sldNum" sz="quarter" idx="10"/>
          </p:nvPr>
        </p:nvSpPr>
        <p:spPr/>
        <p:txBody>
          <a:bodyPr/>
          <a:lstStyle/>
          <a:p>
            <a:fld id="{F5A25D19-4FB8-406A-93B5-52CD821984EA}" type="slidenum">
              <a:rPr lang="en-US" smtClean="0"/>
              <a:pPr/>
              <a:t>23</a:t>
            </a:fld>
            <a:endParaRPr lang="en-US"/>
          </a:p>
        </p:txBody>
      </p:sp>
    </p:spTree>
    <p:extLst>
      <p:ext uri="{BB962C8B-B14F-4D97-AF65-F5344CB8AC3E}">
        <p14:creationId xmlns:p14="http://schemas.microsoft.com/office/powerpoint/2010/main" val="3952428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25ADB3-2238-403D-9537-C58414720545}" type="datetimeFigureOut">
              <a:rPr lang="en-US" smtClean="0"/>
              <a:pPr/>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3FE86-7356-4BD9-ACB0-FEC1D40410FA}" type="slidenum">
              <a:rPr lang="en-US" smtClean="0"/>
              <a:pPr/>
              <a:t>‹#›</a:t>
            </a:fld>
            <a:endParaRPr lang="en-US"/>
          </a:p>
        </p:txBody>
      </p:sp>
    </p:spTree>
    <p:extLst>
      <p:ext uri="{BB962C8B-B14F-4D97-AF65-F5344CB8AC3E}">
        <p14:creationId xmlns:p14="http://schemas.microsoft.com/office/powerpoint/2010/main" val="1220987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5ADB3-2238-403D-9537-C58414720545}" type="datetimeFigureOut">
              <a:rPr lang="en-US" smtClean="0"/>
              <a:pPr/>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3FE86-7356-4BD9-ACB0-FEC1D40410FA}" type="slidenum">
              <a:rPr lang="en-US" smtClean="0"/>
              <a:pPr/>
              <a:t>‹#›</a:t>
            </a:fld>
            <a:endParaRPr lang="en-US"/>
          </a:p>
        </p:txBody>
      </p:sp>
    </p:spTree>
    <p:extLst>
      <p:ext uri="{BB962C8B-B14F-4D97-AF65-F5344CB8AC3E}">
        <p14:creationId xmlns:p14="http://schemas.microsoft.com/office/powerpoint/2010/main" val="1755008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5ADB3-2238-403D-9537-C58414720545}" type="datetimeFigureOut">
              <a:rPr lang="en-US" smtClean="0"/>
              <a:pPr/>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3FE86-7356-4BD9-ACB0-FEC1D40410FA}" type="slidenum">
              <a:rPr lang="en-US" smtClean="0"/>
              <a:pPr/>
              <a:t>‹#›</a:t>
            </a:fld>
            <a:endParaRPr lang="en-US"/>
          </a:p>
        </p:txBody>
      </p:sp>
    </p:spTree>
    <p:extLst>
      <p:ext uri="{BB962C8B-B14F-4D97-AF65-F5344CB8AC3E}">
        <p14:creationId xmlns:p14="http://schemas.microsoft.com/office/powerpoint/2010/main" val="287986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5ADB3-2238-403D-9537-C58414720545}" type="datetimeFigureOut">
              <a:rPr lang="en-US" smtClean="0"/>
              <a:pPr/>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3FE86-7356-4BD9-ACB0-FEC1D40410FA}" type="slidenum">
              <a:rPr lang="en-US" smtClean="0"/>
              <a:pPr/>
              <a:t>‹#›</a:t>
            </a:fld>
            <a:endParaRPr lang="en-US"/>
          </a:p>
        </p:txBody>
      </p:sp>
    </p:spTree>
    <p:extLst>
      <p:ext uri="{BB962C8B-B14F-4D97-AF65-F5344CB8AC3E}">
        <p14:creationId xmlns:p14="http://schemas.microsoft.com/office/powerpoint/2010/main" val="3789620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25ADB3-2238-403D-9537-C58414720545}" type="datetimeFigureOut">
              <a:rPr lang="en-US" smtClean="0"/>
              <a:pPr/>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3FE86-7356-4BD9-ACB0-FEC1D40410FA}" type="slidenum">
              <a:rPr lang="en-US" smtClean="0"/>
              <a:pPr/>
              <a:t>‹#›</a:t>
            </a:fld>
            <a:endParaRPr lang="en-US"/>
          </a:p>
        </p:txBody>
      </p:sp>
    </p:spTree>
    <p:extLst>
      <p:ext uri="{BB962C8B-B14F-4D97-AF65-F5344CB8AC3E}">
        <p14:creationId xmlns:p14="http://schemas.microsoft.com/office/powerpoint/2010/main" val="4161701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25ADB3-2238-403D-9537-C58414720545}" type="datetimeFigureOut">
              <a:rPr lang="en-US" smtClean="0"/>
              <a:pPr/>
              <a:t>12/19/2019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3FE86-7356-4BD9-ACB0-FEC1D40410FA}" type="slidenum">
              <a:rPr lang="en-US" smtClean="0"/>
              <a:pPr/>
              <a:t>‹#›</a:t>
            </a:fld>
            <a:endParaRPr lang="en-US"/>
          </a:p>
        </p:txBody>
      </p:sp>
    </p:spTree>
    <p:extLst>
      <p:ext uri="{BB962C8B-B14F-4D97-AF65-F5344CB8AC3E}">
        <p14:creationId xmlns:p14="http://schemas.microsoft.com/office/powerpoint/2010/main" val="3062365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25ADB3-2238-403D-9537-C58414720545}" type="datetimeFigureOut">
              <a:rPr lang="en-US" smtClean="0"/>
              <a:pPr/>
              <a:t>12/19/2019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63FE86-7356-4BD9-ACB0-FEC1D40410FA}" type="slidenum">
              <a:rPr lang="en-US" smtClean="0"/>
              <a:pPr/>
              <a:t>‹#›</a:t>
            </a:fld>
            <a:endParaRPr lang="en-US"/>
          </a:p>
        </p:txBody>
      </p:sp>
    </p:spTree>
    <p:extLst>
      <p:ext uri="{BB962C8B-B14F-4D97-AF65-F5344CB8AC3E}">
        <p14:creationId xmlns:p14="http://schemas.microsoft.com/office/powerpoint/2010/main" val="3256075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25ADB3-2238-403D-9537-C58414720545}" type="datetimeFigureOut">
              <a:rPr lang="en-US" smtClean="0"/>
              <a:pPr/>
              <a:t>12/19/2019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63FE86-7356-4BD9-ACB0-FEC1D40410FA}" type="slidenum">
              <a:rPr lang="en-US" smtClean="0"/>
              <a:pPr/>
              <a:t>‹#›</a:t>
            </a:fld>
            <a:endParaRPr lang="en-US"/>
          </a:p>
        </p:txBody>
      </p:sp>
    </p:spTree>
    <p:extLst>
      <p:ext uri="{BB962C8B-B14F-4D97-AF65-F5344CB8AC3E}">
        <p14:creationId xmlns:p14="http://schemas.microsoft.com/office/powerpoint/2010/main" val="2610266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5ADB3-2238-403D-9537-C58414720545}" type="datetimeFigureOut">
              <a:rPr lang="en-US" smtClean="0"/>
              <a:pPr/>
              <a:t>12/19/2019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63FE86-7356-4BD9-ACB0-FEC1D40410FA}" type="slidenum">
              <a:rPr lang="en-US" smtClean="0"/>
              <a:pPr/>
              <a:t>‹#›</a:t>
            </a:fld>
            <a:endParaRPr lang="en-US"/>
          </a:p>
        </p:txBody>
      </p:sp>
    </p:spTree>
    <p:extLst>
      <p:ext uri="{BB962C8B-B14F-4D97-AF65-F5344CB8AC3E}">
        <p14:creationId xmlns:p14="http://schemas.microsoft.com/office/powerpoint/2010/main" val="1805184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25ADB3-2238-403D-9537-C58414720545}" type="datetimeFigureOut">
              <a:rPr lang="en-US" smtClean="0"/>
              <a:pPr/>
              <a:t>12/19/2019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3FE86-7356-4BD9-ACB0-FEC1D40410FA}" type="slidenum">
              <a:rPr lang="en-US" smtClean="0"/>
              <a:pPr/>
              <a:t>‹#›</a:t>
            </a:fld>
            <a:endParaRPr lang="en-US"/>
          </a:p>
        </p:txBody>
      </p:sp>
    </p:spTree>
    <p:extLst>
      <p:ext uri="{BB962C8B-B14F-4D97-AF65-F5344CB8AC3E}">
        <p14:creationId xmlns:p14="http://schemas.microsoft.com/office/powerpoint/2010/main" val="2626156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25ADB3-2238-403D-9537-C58414720545}" type="datetimeFigureOut">
              <a:rPr lang="en-US" smtClean="0"/>
              <a:pPr/>
              <a:t>12/19/2019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3FE86-7356-4BD9-ACB0-FEC1D40410FA}" type="slidenum">
              <a:rPr lang="en-US" smtClean="0"/>
              <a:pPr/>
              <a:t>‹#›</a:t>
            </a:fld>
            <a:endParaRPr lang="en-US"/>
          </a:p>
        </p:txBody>
      </p:sp>
    </p:spTree>
    <p:extLst>
      <p:ext uri="{BB962C8B-B14F-4D97-AF65-F5344CB8AC3E}">
        <p14:creationId xmlns:p14="http://schemas.microsoft.com/office/powerpoint/2010/main" val="3036373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5ADB3-2238-403D-9537-C58414720545}" type="datetimeFigureOut">
              <a:rPr lang="en-US" smtClean="0"/>
              <a:pPr/>
              <a:t>12/19/2019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3FE86-7356-4BD9-ACB0-FEC1D40410FA}" type="slidenum">
              <a:rPr lang="en-US" smtClean="0"/>
              <a:pPr/>
              <a:t>‹#›</a:t>
            </a:fld>
            <a:endParaRPr lang="en-US"/>
          </a:p>
        </p:txBody>
      </p:sp>
      <p:sp>
        <p:nvSpPr>
          <p:cNvPr id="7" name="Rectangle 6"/>
          <p:cNvSpPr/>
          <p:nvPr userDrawn="1"/>
        </p:nvSpPr>
        <p:spPr>
          <a:xfrm>
            <a:off x="0" y="6477000"/>
            <a:ext cx="9144000" cy="381000"/>
          </a:xfrm>
          <a:prstGeom prst="rect">
            <a:avLst/>
          </a:prstGeom>
          <a:solidFill>
            <a:srgbClr val="1C9FA3"/>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62008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600" b="1" i="0" kern="1200">
          <a:solidFill>
            <a:schemeClr val="tx1"/>
          </a:solidFill>
          <a:latin typeface="Gill Sans"/>
          <a:ea typeface="+mj-ea"/>
          <a:cs typeface="Gill San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MAvlT6L9rm8&amp;feature=emb_logo" TargetMode="External"/><Relationship Id="rId7" Type="http://schemas.openxmlformats.org/officeDocument/2006/relationships/hyperlink" Target="https://www.youtube.com/watch?v=G94TvTvjeeU" TargetMode="External"/><Relationship Id="rId2" Type="http://schemas.openxmlformats.org/officeDocument/2006/relationships/hyperlink" Target="https://www.youtube.com/watch?v=zjkgSCIXo3k&amp;feature=emb_logo" TargetMode="External"/><Relationship Id="rId1" Type="http://schemas.openxmlformats.org/officeDocument/2006/relationships/slideLayout" Target="../slideLayouts/slideLayout2.xml"/><Relationship Id="rId6" Type="http://schemas.openxmlformats.org/officeDocument/2006/relationships/hyperlink" Target="https://www.youtube.com/watch?v=3oef68YabD0" TargetMode="External"/><Relationship Id="rId5" Type="http://schemas.openxmlformats.org/officeDocument/2006/relationships/hyperlink" Target="https://www.youtube.com/watch?v=OmmacA8beqI&amp;feature=emb_logo" TargetMode="External"/><Relationship Id="rId4" Type="http://schemas.openxmlformats.org/officeDocument/2006/relationships/hyperlink" Target="https://www.youtube.com/watch?v=JWC-cVQmEmY"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534400" cy="2392362"/>
          </a:xfrm>
        </p:spPr>
        <p:txBody>
          <a:bodyPr>
            <a:normAutofit/>
          </a:bodyPr>
          <a:lstStyle/>
          <a:p>
            <a:pPr algn="l"/>
            <a:r>
              <a:rPr lang="en-US" dirty="0"/>
              <a:t>Neurological Disorders</a:t>
            </a:r>
            <a:br>
              <a:rPr lang="en-US" dirty="0"/>
            </a:br>
            <a:r>
              <a:rPr lang="en-US"/>
              <a:t>Lesson 1.5</a:t>
            </a:r>
            <a:br>
              <a:rPr lang="en-US" dirty="0"/>
            </a:br>
            <a:endParaRPr lang="en-US" dirty="0"/>
          </a:p>
        </p:txBody>
      </p:sp>
      <p:pic>
        <p:nvPicPr>
          <p:cNvPr id="11" name="Picture 2" descr="http://upload.wikimedia.org/wikipedia/en/b/b5/Seuss-cat-h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743200"/>
            <a:ext cx="2438400" cy="33812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2.bp.blogspot.com/-YtVNHNqQN2w/TZf1vQ50wYI/AAAAAAAAAhM/RWNdl_4_YcA/s1600/Carl_Wernicke_1848-19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400283"/>
            <a:ext cx="2221802" cy="304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upload.wikimedia.org/wikipedia/commons/5/56/Paul_Broca.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569" b="99083" l="3081" r="97156">
                        <a14:foregroundMark x1="54028" y1="65505" x2="54028" y2="65505"/>
                      </a14:backgroundRemoval>
                    </a14:imgEffect>
                  </a14:imgLayer>
                </a14:imgProps>
              </a:ext>
              <a:ext uri="{28A0092B-C50C-407E-A947-70E740481C1C}">
                <a14:useLocalDpi xmlns:a14="http://schemas.microsoft.com/office/drawing/2010/main" val="0"/>
              </a:ext>
            </a:extLst>
          </a:blip>
          <a:srcRect l="4878"/>
          <a:stretch/>
        </p:blipFill>
        <p:spPr bwMode="auto">
          <a:xfrm>
            <a:off x="18143" y="2213591"/>
            <a:ext cx="2971800" cy="40348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28800" y="1542871"/>
            <a:ext cx="7315200" cy="1200329"/>
          </a:xfrm>
          <a:prstGeom prst="rect">
            <a:avLst/>
          </a:prstGeom>
          <a:noFill/>
        </p:spPr>
        <p:txBody>
          <a:bodyPr wrap="square" rtlCol="0">
            <a:spAutoFit/>
          </a:bodyPr>
          <a:lstStyle/>
          <a:p>
            <a:r>
              <a:rPr lang="en-US" sz="3600" b="1" dirty="0">
                <a:latin typeface="Gill Sans"/>
                <a:cs typeface="Gill Sans"/>
              </a:rPr>
              <a:t>How do the parts of my brain work together?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11" dirty="0"/>
              <a:t>8. The signals from the motor cortex are sent to the brainstem and down the spinal cord</a:t>
            </a:r>
            <a:r>
              <a:rPr lang="en-US" dirty="0"/>
              <a:t>.</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4466"/>
          <a:stretch/>
        </p:blipFill>
        <p:spPr>
          <a:xfrm flipH="1">
            <a:off x="1219200" y="1905000"/>
            <a:ext cx="6324600" cy="4467231"/>
          </a:xfrm>
          <a:prstGeom prst="rect">
            <a:avLst/>
          </a:prstGeom>
          <a:noFill/>
          <a:ln>
            <a:noFill/>
          </a:ln>
        </p:spPr>
      </p:pic>
      <p:cxnSp>
        <p:nvCxnSpPr>
          <p:cNvPr id="6" name="Straight Connector 5"/>
          <p:cNvCxnSpPr/>
          <p:nvPr/>
        </p:nvCxnSpPr>
        <p:spPr>
          <a:xfrm>
            <a:off x="5257800" y="5867400"/>
            <a:ext cx="17266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086600" y="5638800"/>
            <a:ext cx="1635666" cy="461665"/>
          </a:xfrm>
          <a:prstGeom prst="rect">
            <a:avLst/>
          </a:prstGeom>
          <a:noFill/>
        </p:spPr>
        <p:txBody>
          <a:bodyPr wrap="square" rtlCol="0">
            <a:spAutoFit/>
          </a:bodyPr>
          <a:lstStyle/>
          <a:p>
            <a:pPr algn="ctr"/>
            <a:r>
              <a:rPr lang="en-US" sz="2400" b="1" dirty="0"/>
              <a:t>Brainstem</a:t>
            </a:r>
          </a:p>
        </p:txBody>
      </p:sp>
      <p:sp>
        <p:nvSpPr>
          <p:cNvPr id="9" name="TextBox 8"/>
          <p:cNvSpPr txBox="1"/>
          <p:nvPr/>
        </p:nvSpPr>
        <p:spPr>
          <a:xfrm>
            <a:off x="3810000" y="2590800"/>
            <a:ext cx="2209800" cy="461665"/>
          </a:xfrm>
          <a:prstGeom prst="rect">
            <a:avLst/>
          </a:prstGeom>
          <a:noFill/>
        </p:spPr>
        <p:txBody>
          <a:bodyPr wrap="square" rtlCol="0">
            <a:spAutoFit/>
          </a:bodyPr>
          <a:lstStyle/>
          <a:p>
            <a:pPr algn="ctr"/>
            <a:r>
              <a:rPr lang="en-US" sz="2400" b="1" dirty="0"/>
              <a:t>Motor Cortex</a:t>
            </a:r>
          </a:p>
        </p:txBody>
      </p:sp>
      <p:sp>
        <p:nvSpPr>
          <p:cNvPr id="11" name="Down Arrow 10"/>
          <p:cNvSpPr/>
          <p:nvPr/>
        </p:nvSpPr>
        <p:spPr>
          <a:xfrm rot="20701723">
            <a:off x="4625691" y="3049258"/>
            <a:ext cx="381000" cy="2825463"/>
          </a:xfrm>
          <a:prstGeom prst="downArrow">
            <a:avLst>
              <a:gd name="adj1" fmla="val 50000"/>
              <a:gd name="adj2" fmla="val 95454"/>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37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143000"/>
          </a:xfrm>
        </p:spPr>
        <p:txBody>
          <a:bodyPr>
            <a:noAutofit/>
          </a:bodyPr>
          <a:lstStyle/>
          <a:p>
            <a:r>
              <a:rPr lang="en-US" sz="3000" dirty="0"/>
              <a:t>9. The motor neurons from the spinal cord connect to the muscles in the mouth and throat.  Sam’s mouth produces the words he has read.  </a:t>
            </a:r>
          </a:p>
        </p:txBody>
      </p:sp>
      <p:sp>
        <p:nvSpPr>
          <p:cNvPr id="4" name="AutoShape 2" descr="Cranial Nerve Innervation of Throat and Mout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8"/>
          <p:cNvGrpSpPr/>
          <p:nvPr/>
        </p:nvGrpSpPr>
        <p:grpSpPr>
          <a:xfrm>
            <a:off x="471259" y="3081001"/>
            <a:ext cx="2500541" cy="2938799"/>
            <a:chOff x="457200" y="3200400"/>
            <a:chExt cx="2500541" cy="2938799"/>
          </a:xfrm>
        </p:grpSpPr>
        <p:sp>
          <p:nvSpPr>
            <p:cNvPr id="8" name="TextBox 7"/>
            <p:cNvSpPr txBox="1"/>
            <p:nvPr/>
          </p:nvSpPr>
          <p:spPr>
            <a:xfrm>
              <a:off x="575091" y="3603170"/>
              <a:ext cx="2320509" cy="2062103"/>
            </a:xfrm>
            <a:prstGeom prst="rect">
              <a:avLst/>
            </a:prstGeom>
            <a:noFill/>
          </p:spPr>
          <p:txBody>
            <a:bodyPr wrap="square" rtlCol="0">
              <a:spAutoFit/>
            </a:bodyPr>
            <a:lstStyle/>
            <a:p>
              <a:r>
                <a:rPr lang="en-US" sz="1600" dirty="0"/>
                <a:t>The Cat and the Hat </a:t>
              </a:r>
            </a:p>
            <a:p>
              <a:r>
                <a:rPr lang="en-US" sz="1600" dirty="0"/>
                <a:t>By Dr. Seuss</a:t>
              </a:r>
            </a:p>
            <a:p>
              <a:endParaRPr lang="en-US" sz="1600" dirty="0"/>
            </a:p>
            <a:p>
              <a:r>
                <a:rPr lang="en-US" sz="1600" dirty="0"/>
                <a:t>The sun did not shine.</a:t>
              </a:r>
            </a:p>
            <a:p>
              <a:r>
                <a:rPr lang="en-US" sz="1600" dirty="0"/>
                <a:t>It was too wet to play.</a:t>
              </a:r>
            </a:p>
            <a:p>
              <a:r>
                <a:rPr lang="en-US" sz="1600" dirty="0"/>
                <a:t>So we sat in the house</a:t>
              </a:r>
            </a:p>
            <a:p>
              <a:r>
                <a:rPr lang="en-US" sz="1600" dirty="0"/>
                <a:t>All that cold, cold, wet day.</a:t>
              </a:r>
            </a:p>
          </p:txBody>
        </p:sp>
        <p:sp>
          <p:nvSpPr>
            <p:cNvPr id="11" name="Rounded Rectangular Callout 10"/>
            <p:cNvSpPr/>
            <p:nvPr/>
          </p:nvSpPr>
          <p:spPr>
            <a:xfrm rot="16200000">
              <a:off x="238071" y="3419529"/>
              <a:ext cx="2938799" cy="2500541"/>
            </a:xfrm>
            <a:prstGeom prst="wedgeRoundRectCallout">
              <a:avLst/>
            </a:prstGeom>
            <a:noFill/>
            <a:ln>
              <a:solidFill>
                <a:schemeClr val="tx1"/>
              </a:solidFill>
            </a:ln>
            <a:effectLst>
              <a:outerShdw blurRad="50800" dist="38100" dir="270000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ttp://www.empowher.com/files/ebsco/images/tongue_innerva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t="2953" b="20095"/>
          <a:stretch/>
        </p:blipFill>
        <p:spPr bwMode="auto">
          <a:xfrm>
            <a:off x="3962400" y="2485279"/>
            <a:ext cx="3824617" cy="3977207"/>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p:cNvSpPr/>
          <p:nvPr/>
        </p:nvSpPr>
        <p:spPr>
          <a:xfrm rot="5400000">
            <a:off x="3663860" y="4476442"/>
            <a:ext cx="202981" cy="1308498"/>
          </a:xfrm>
          <a:prstGeom prst="down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07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What about Pam? What happens in her brain as she listens to the story?</a:t>
            </a:r>
          </a:p>
        </p:txBody>
      </p:sp>
      <p:pic>
        <p:nvPicPr>
          <p:cNvPr id="4" name="Picture 3" descr="http://www.austincc.edu/apreview/NursingPics/CNSPics/Picture13.jpg"/>
          <p:cNvPicPr>
            <a:picLocks noChangeAspect="1" noChangeArrowheads="1"/>
          </p:cNvPicPr>
          <p:nvPr/>
        </p:nvPicPr>
        <p:blipFill rotWithShape="1">
          <a:blip r:embed="rId2">
            <a:extLst>
              <a:ext uri="{28A0092B-C50C-407E-A947-70E740481C1C}">
                <a14:useLocalDpi xmlns:a14="http://schemas.microsoft.com/office/drawing/2010/main" val="0"/>
              </a:ext>
            </a:extLst>
          </a:blip>
          <a:srcRect l="51161" t="9909" r="-129" b="4594"/>
          <a:stretch/>
        </p:blipFill>
        <p:spPr bwMode="auto">
          <a:xfrm>
            <a:off x="1752600" y="1857828"/>
            <a:ext cx="5793059" cy="4601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920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She hears the spoken words. The acoustic nerve sends information to the auditory cortex in the temporal lobe.</a:t>
            </a:r>
            <a:endParaRPr lang="en-US" sz="3200" dirty="0">
              <a:latin typeface="+mn-lt"/>
            </a:endParaRPr>
          </a:p>
        </p:txBody>
      </p:sp>
      <p:pic>
        <p:nvPicPr>
          <p:cNvPr id="5" name="Picture 4" descr="http://www.austincc.edu/apreview/NursingPics/CNSPics/Picture13.jpg"/>
          <p:cNvPicPr>
            <a:picLocks noChangeAspect="1" noChangeArrowheads="1"/>
          </p:cNvPicPr>
          <p:nvPr/>
        </p:nvPicPr>
        <p:blipFill rotWithShape="1">
          <a:blip r:embed="rId2">
            <a:extLst>
              <a:ext uri="{28A0092B-C50C-407E-A947-70E740481C1C}">
                <a14:useLocalDpi xmlns:a14="http://schemas.microsoft.com/office/drawing/2010/main" val="0"/>
              </a:ext>
            </a:extLst>
          </a:blip>
          <a:srcRect l="51161" t="9909" r="-129" b="4594"/>
          <a:stretch/>
        </p:blipFill>
        <p:spPr bwMode="auto">
          <a:xfrm>
            <a:off x="1752600" y="1857828"/>
            <a:ext cx="5793059" cy="4601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920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Many areas of the brain are required to process words</a:t>
            </a:r>
          </a:p>
        </p:txBody>
      </p:sp>
      <p:pic>
        <p:nvPicPr>
          <p:cNvPr id="14338" name="Picture 2" descr="PE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18558"/>
            <a:ext cx="6553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8288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Broca’s</a:t>
            </a:r>
            <a:r>
              <a:rPr lang="en-US" dirty="0"/>
              <a:t> Aphasia</a:t>
            </a:r>
          </a:p>
        </p:txBody>
      </p:sp>
      <p:sp>
        <p:nvSpPr>
          <p:cNvPr id="5" name="Content Placeholder 4"/>
          <p:cNvSpPr>
            <a:spLocks noGrp="1"/>
          </p:cNvSpPr>
          <p:nvPr>
            <p:ph sz="half" idx="2"/>
          </p:nvPr>
        </p:nvSpPr>
        <p:spPr>
          <a:xfrm>
            <a:off x="4648200" y="2018566"/>
            <a:ext cx="4267200" cy="4525963"/>
          </a:xfrm>
        </p:spPr>
        <p:txBody>
          <a:bodyPr>
            <a:normAutofit/>
          </a:bodyPr>
          <a:lstStyle/>
          <a:p>
            <a:r>
              <a:rPr lang="en-US" sz="3000" dirty="0"/>
              <a:t>Paul Broca</a:t>
            </a:r>
          </a:p>
          <a:p>
            <a:endParaRPr lang="en-US" sz="3000" dirty="0"/>
          </a:p>
          <a:p>
            <a:r>
              <a:rPr lang="en-US" sz="3000" dirty="0"/>
              <a:t>Described patients who could understand language, but could not speak.</a:t>
            </a:r>
          </a:p>
        </p:txBody>
      </p:sp>
      <p:pic>
        <p:nvPicPr>
          <p:cNvPr id="1028" name="Picture 4" descr="http://upload.wikimedia.org/wikipedia/commons/5/56/Paul_Bro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4019550" cy="519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236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err="1"/>
              <a:t>Broca’s</a:t>
            </a:r>
            <a:r>
              <a:rPr lang="en-US" dirty="0"/>
              <a:t> Area</a:t>
            </a:r>
          </a:p>
        </p:txBody>
      </p:sp>
      <p:sp>
        <p:nvSpPr>
          <p:cNvPr id="3" name="Content Placeholder 2"/>
          <p:cNvSpPr>
            <a:spLocks noGrp="1"/>
          </p:cNvSpPr>
          <p:nvPr>
            <p:ph idx="1"/>
          </p:nvPr>
        </p:nvSpPr>
        <p:spPr>
          <a:xfrm>
            <a:off x="228600" y="1189037"/>
            <a:ext cx="8686800" cy="4525963"/>
          </a:xfrm>
        </p:spPr>
        <p:txBody>
          <a:bodyPr>
            <a:normAutofit/>
          </a:bodyPr>
          <a:lstStyle/>
          <a:p>
            <a:r>
              <a:rPr lang="en-US" sz="2800" dirty="0"/>
              <a:t>After </a:t>
            </a:r>
            <a:r>
              <a:rPr lang="en-US" sz="2800" dirty="0" err="1"/>
              <a:t>Broca’s</a:t>
            </a:r>
            <a:r>
              <a:rPr lang="en-US" sz="2800" dirty="0"/>
              <a:t> patients died, their brains were autopsied.</a:t>
            </a:r>
          </a:p>
          <a:p>
            <a:r>
              <a:rPr lang="en-US" sz="2800" dirty="0"/>
              <a:t>They all had damage in a region of their left frontal lobe. </a:t>
            </a:r>
          </a:p>
          <a:p>
            <a:r>
              <a:rPr lang="en-US" sz="2800" dirty="0"/>
              <a:t>This area is now called </a:t>
            </a:r>
            <a:r>
              <a:rPr lang="en-US" sz="2800" dirty="0" err="1"/>
              <a:t>Broca’s</a:t>
            </a:r>
            <a:r>
              <a:rPr lang="en-US" sz="2800" dirty="0"/>
              <a:t> area. </a:t>
            </a:r>
          </a:p>
        </p:txBody>
      </p:sp>
      <p:pic>
        <p:nvPicPr>
          <p:cNvPr id="3074" name="Picture 2" descr="Broca's ar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048000"/>
            <a:ext cx="4724400"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717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Wernicke’s Aphasia</a:t>
            </a:r>
          </a:p>
        </p:txBody>
      </p:sp>
      <p:sp>
        <p:nvSpPr>
          <p:cNvPr id="3" name="Content Placeholder 2"/>
          <p:cNvSpPr>
            <a:spLocks noGrp="1"/>
          </p:cNvSpPr>
          <p:nvPr>
            <p:ph idx="1"/>
          </p:nvPr>
        </p:nvSpPr>
        <p:spPr>
          <a:xfrm>
            <a:off x="4572000" y="1874837"/>
            <a:ext cx="4114800" cy="4525963"/>
          </a:xfrm>
        </p:spPr>
        <p:txBody>
          <a:bodyPr>
            <a:normAutofit/>
          </a:bodyPr>
          <a:lstStyle/>
          <a:p>
            <a:r>
              <a:rPr lang="en-US" sz="3000" dirty="0"/>
              <a:t>Carl Wernicke</a:t>
            </a:r>
          </a:p>
          <a:p>
            <a:endParaRPr lang="en-US" sz="3000" dirty="0"/>
          </a:p>
          <a:p>
            <a:r>
              <a:rPr lang="en-US" sz="3000" dirty="0"/>
              <a:t>Described patients who could speak, but did not understand language.  </a:t>
            </a:r>
          </a:p>
          <a:p>
            <a:pPr marL="0" indent="0">
              <a:buNone/>
            </a:pPr>
            <a:endParaRPr lang="en-US" sz="3000" dirty="0"/>
          </a:p>
        </p:txBody>
      </p:sp>
      <p:pic>
        <p:nvPicPr>
          <p:cNvPr id="2050" name="Picture 2" descr="http://2.bp.blogspot.com/-YtVNHNqQN2w/TZf1vQ50wYI/AAAAAAAAAhM/RWNdl_4_YcA/s1600/Carl_Wernicke_1848-19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3332703"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048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Wernicke’s Area</a:t>
            </a:r>
          </a:p>
        </p:txBody>
      </p:sp>
      <p:sp>
        <p:nvSpPr>
          <p:cNvPr id="4" name="Content Placeholder 2"/>
          <p:cNvSpPr>
            <a:spLocks noGrp="1"/>
          </p:cNvSpPr>
          <p:nvPr>
            <p:ph idx="1"/>
          </p:nvPr>
        </p:nvSpPr>
        <p:spPr>
          <a:xfrm>
            <a:off x="0" y="1219200"/>
            <a:ext cx="9144000" cy="4525963"/>
          </a:xfrm>
        </p:spPr>
        <p:txBody>
          <a:bodyPr>
            <a:normAutofit/>
          </a:bodyPr>
          <a:lstStyle/>
          <a:p>
            <a:r>
              <a:rPr lang="en-US" sz="2800" dirty="0"/>
              <a:t>After Wernicke’s patients died, their brains were autopsied.</a:t>
            </a:r>
          </a:p>
          <a:p>
            <a:r>
              <a:rPr lang="en-US" sz="2800" dirty="0"/>
              <a:t>They all had damage in a region of their left temporal lobes.</a:t>
            </a:r>
          </a:p>
          <a:p>
            <a:r>
              <a:rPr lang="en-US" sz="2800" dirty="0"/>
              <a:t>This area is now called Wernicke’s area. </a:t>
            </a:r>
          </a:p>
        </p:txBody>
      </p:sp>
      <p:pic>
        <p:nvPicPr>
          <p:cNvPr id="4098" name="Picture 2" descr="Broca's &amp; Wernicke'sar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106" y="2971800"/>
            <a:ext cx="4876114" cy="340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38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Conduction Aphasia</a:t>
            </a:r>
          </a:p>
        </p:txBody>
      </p:sp>
      <p:sp>
        <p:nvSpPr>
          <p:cNvPr id="6" name="Content Placeholder 5"/>
          <p:cNvSpPr>
            <a:spLocks noGrp="1"/>
          </p:cNvSpPr>
          <p:nvPr>
            <p:ph idx="1"/>
          </p:nvPr>
        </p:nvSpPr>
        <p:spPr/>
        <p:txBody>
          <a:bodyPr>
            <a:noAutofit/>
          </a:bodyPr>
          <a:lstStyle/>
          <a:p>
            <a:r>
              <a:rPr lang="en-US" sz="3000" dirty="0"/>
              <a:t>A third type of aphasia.</a:t>
            </a:r>
          </a:p>
          <a:p>
            <a:endParaRPr lang="en-US" sz="3000" dirty="0"/>
          </a:p>
          <a:p>
            <a:r>
              <a:rPr lang="en-US" sz="3000" dirty="0"/>
              <a:t>These patients can understand language and have no motor difficulties when they speak. However, they are unable to speak coherently because they have trouble finding words. They omit parts of words and use incorrect words. </a:t>
            </a:r>
          </a:p>
          <a:p>
            <a:endParaRPr lang="en-US" sz="3000" dirty="0"/>
          </a:p>
          <a:p>
            <a:r>
              <a:rPr lang="en-US" sz="3000" dirty="0"/>
              <a:t>Where are their brains damaged?</a:t>
            </a:r>
          </a:p>
        </p:txBody>
      </p:sp>
    </p:spTree>
    <p:extLst>
      <p:ext uri="{BB962C8B-B14F-4D97-AF65-F5344CB8AC3E}">
        <p14:creationId xmlns:p14="http://schemas.microsoft.com/office/powerpoint/2010/main" val="2361731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9600" cy="1143000"/>
          </a:xfrm>
        </p:spPr>
        <p:txBody>
          <a:bodyPr>
            <a:noAutofit/>
          </a:bodyPr>
          <a:lstStyle/>
          <a:p>
            <a:r>
              <a:rPr lang="en-US" dirty="0"/>
              <a:t>Do Now: How do we read </a:t>
            </a:r>
            <a:br>
              <a:rPr lang="en-US" dirty="0"/>
            </a:br>
            <a:r>
              <a:rPr lang="en-US" u="sng" dirty="0"/>
              <a:t>The Cat in the Hat</a:t>
            </a:r>
            <a:r>
              <a:rPr lang="en-US" dirty="0"/>
              <a:t>?</a:t>
            </a:r>
          </a:p>
        </p:txBody>
      </p:sp>
    </p:spTree>
    <p:extLst>
      <p:ext uri="{BB962C8B-B14F-4D97-AF65-F5344CB8AC3E}">
        <p14:creationId xmlns:p14="http://schemas.microsoft.com/office/powerpoint/2010/main" val="1574508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dirty="0"/>
              <a:t>Conduction Aphasia</a:t>
            </a:r>
          </a:p>
        </p:txBody>
      </p:sp>
      <p:pic>
        <p:nvPicPr>
          <p:cNvPr id="4" name="Picture 3" descr="Speaking a heard word(UNLABELED).jpg"/>
          <p:cNvPicPr>
            <a:picLocks noChangeAspect="1"/>
          </p:cNvPicPr>
          <p:nvPr/>
        </p:nvPicPr>
        <p:blipFill>
          <a:blip r:embed="rId2"/>
          <a:stretch>
            <a:fillRect/>
          </a:stretch>
        </p:blipFill>
        <p:spPr>
          <a:xfrm>
            <a:off x="2037678" y="1776612"/>
            <a:ext cx="4953000" cy="4395588"/>
          </a:xfrm>
          <a:prstGeom prst="rect">
            <a:avLst/>
          </a:prstGeom>
        </p:spPr>
      </p:pic>
      <p:sp>
        <p:nvSpPr>
          <p:cNvPr id="5" name="TextBox 4"/>
          <p:cNvSpPr txBox="1"/>
          <p:nvPr/>
        </p:nvSpPr>
        <p:spPr>
          <a:xfrm>
            <a:off x="5542878" y="2907268"/>
            <a:ext cx="301660" cy="369332"/>
          </a:xfrm>
          <a:prstGeom prst="rect">
            <a:avLst/>
          </a:prstGeom>
          <a:noFill/>
        </p:spPr>
        <p:txBody>
          <a:bodyPr wrap="none" rtlCol="0">
            <a:spAutoFit/>
          </a:bodyPr>
          <a:lstStyle/>
          <a:p>
            <a:r>
              <a:rPr lang="en-US" b="1" dirty="0">
                <a:solidFill>
                  <a:srgbClr val="FF0000"/>
                </a:solidFill>
              </a:rPr>
              <a:t>1</a:t>
            </a:r>
          </a:p>
        </p:txBody>
      </p:sp>
      <p:cxnSp>
        <p:nvCxnSpPr>
          <p:cNvPr id="9" name="Straight Arrow Connector 8"/>
          <p:cNvCxnSpPr/>
          <p:nvPr/>
        </p:nvCxnSpPr>
        <p:spPr>
          <a:xfrm rot="5400000">
            <a:off x="5428578" y="2171700"/>
            <a:ext cx="1143000" cy="45720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695278" y="1371600"/>
            <a:ext cx="1696122" cy="369332"/>
          </a:xfrm>
          <a:prstGeom prst="rect">
            <a:avLst/>
          </a:prstGeom>
          <a:noFill/>
        </p:spPr>
        <p:txBody>
          <a:bodyPr wrap="none" rtlCol="0">
            <a:spAutoFit/>
          </a:bodyPr>
          <a:lstStyle/>
          <a:p>
            <a:r>
              <a:rPr lang="en-US" b="1" dirty="0"/>
              <a:t>Wernicke’s area</a:t>
            </a:r>
          </a:p>
        </p:txBody>
      </p:sp>
      <p:sp>
        <p:nvSpPr>
          <p:cNvPr id="12" name="TextBox 11"/>
          <p:cNvSpPr txBox="1"/>
          <p:nvPr/>
        </p:nvSpPr>
        <p:spPr>
          <a:xfrm>
            <a:off x="4780878" y="2895600"/>
            <a:ext cx="301660" cy="369332"/>
          </a:xfrm>
          <a:prstGeom prst="rect">
            <a:avLst/>
          </a:prstGeom>
          <a:noFill/>
        </p:spPr>
        <p:txBody>
          <a:bodyPr wrap="none" rtlCol="0">
            <a:spAutoFit/>
          </a:bodyPr>
          <a:lstStyle/>
          <a:p>
            <a:r>
              <a:rPr lang="en-US" b="1" dirty="0">
                <a:solidFill>
                  <a:srgbClr val="FF0000"/>
                </a:solidFill>
              </a:rPr>
              <a:t>2</a:t>
            </a:r>
          </a:p>
        </p:txBody>
      </p:sp>
      <p:cxnSp>
        <p:nvCxnSpPr>
          <p:cNvPr id="13" name="Straight Arrow Connector 12"/>
          <p:cNvCxnSpPr/>
          <p:nvPr/>
        </p:nvCxnSpPr>
        <p:spPr>
          <a:xfrm rot="16200000" flipH="1">
            <a:off x="3942678" y="1981199"/>
            <a:ext cx="990600" cy="99060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342478" y="1524000"/>
            <a:ext cx="1340970" cy="369332"/>
          </a:xfrm>
          <a:prstGeom prst="rect">
            <a:avLst/>
          </a:prstGeom>
          <a:noFill/>
        </p:spPr>
        <p:txBody>
          <a:bodyPr wrap="none" rtlCol="0">
            <a:spAutoFit/>
          </a:bodyPr>
          <a:lstStyle/>
          <a:p>
            <a:r>
              <a:rPr lang="en-US" b="1" dirty="0" err="1"/>
              <a:t>Broca’s</a:t>
            </a:r>
            <a:r>
              <a:rPr lang="en-US" b="1" dirty="0"/>
              <a:t> area</a:t>
            </a:r>
          </a:p>
        </p:txBody>
      </p:sp>
      <p:cxnSp>
        <p:nvCxnSpPr>
          <p:cNvPr id="16" name="Straight Arrow Connector 15"/>
          <p:cNvCxnSpPr/>
          <p:nvPr/>
        </p:nvCxnSpPr>
        <p:spPr>
          <a:xfrm rot="16200000" flipH="1">
            <a:off x="4780878" y="1981200"/>
            <a:ext cx="838200" cy="38100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018878" y="1295400"/>
            <a:ext cx="1454244" cy="369332"/>
          </a:xfrm>
          <a:prstGeom prst="rect">
            <a:avLst/>
          </a:prstGeom>
          <a:noFill/>
        </p:spPr>
        <p:txBody>
          <a:bodyPr wrap="none" rtlCol="0">
            <a:spAutoFit/>
          </a:bodyPr>
          <a:lstStyle/>
          <a:p>
            <a:r>
              <a:rPr lang="en-US" b="1" dirty="0"/>
              <a:t>Motor cortex</a:t>
            </a:r>
          </a:p>
        </p:txBody>
      </p:sp>
      <p:sp>
        <p:nvSpPr>
          <p:cNvPr id="19" name="TextBox 18"/>
          <p:cNvSpPr txBox="1"/>
          <p:nvPr/>
        </p:nvSpPr>
        <p:spPr>
          <a:xfrm>
            <a:off x="5088818" y="2602468"/>
            <a:ext cx="301660" cy="369332"/>
          </a:xfrm>
          <a:prstGeom prst="rect">
            <a:avLst/>
          </a:prstGeom>
          <a:noFill/>
        </p:spPr>
        <p:txBody>
          <a:bodyPr wrap="none" rtlCol="0">
            <a:spAutoFit/>
          </a:bodyPr>
          <a:lstStyle/>
          <a:p>
            <a:r>
              <a:rPr lang="en-US" b="1" dirty="0">
                <a:solidFill>
                  <a:srgbClr val="FF0000"/>
                </a:solidFill>
              </a:rPr>
              <a:t>3</a:t>
            </a:r>
          </a:p>
        </p:txBody>
      </p:sp>
      <p:sp>
        <p:nvSpPr>
          <p:cNvPr id="21" name="TextBox 20"/>
          <p:cNvSpPr txBox="1"/>
          <p:nvPr/>
        </p:nvSpPr>
        <p:spPr>
          <a:xfrm>
            <a:off x="3637878" y="4278868"/>
            <a:ext cx="301660" cy="369332"/>
          </a:xfrm>
          <a:prstGeom prst="rect">
            <a:avLst/>
          </a:prstGeom>
          <a:noFill/>
        </p:spPr>
        <p:txBody>
          <a:bodyPr wrap="none" rtlCol="0">
            <a:spAutoFit/>
          </a:bodyPr>
          <a:lstStyle/>
          <a:p>
            <a:r>
              <a:rPr lang="en-US" b="1" dirty="0">
                <a:solidFill>
                  <a:srgbClr val="FF0000"/>
                </a:solidFill>
              </a:rPr>
              <a:t>4</a:t>
            </a:r>
          </a:p>
        </p:txBody>
      </p:sp>
      <p:sp>
        <p:nvSpPr>
          <p:cNvPr id="27" name="TextBox 26"/>
          <p:cNvSpPr txBox="1"/>
          <p:nvPr/>
        </p:nvSpPr>
        <p:spPr>
          <a:xfrm>
            <a:off x="5238078" y="2667000"/>
            <a:ext cx="354183" cy="461665"/>
          </a:xfrm>
          <a:prstGeom prst="rect">
            <a:avLst/>
          </a:prstGeom>
          <a:noFill/>
        </p:spPr>
        <p:txBody>
          <a:bodyPr wrap="none" rtlCol="0">
            <a:spAutoFit/>
          </a:bodyPr>
          <a:lstStyle/>
          <a:p>
            <a:r>
              <a:rPr lang="en-US" sz="2400" b="1" dirty="0">
                <a:solidFill>
                  <a:srgbClr val="FF0000"/>
                </a:solidFill>
              </a:rPr>
              <a:t>X</a:t>
            </a:r>
          </a:p>
        </p:txBody>
      </p:sp>
    </p:spTree>
    <p:extLst>
      <p:ext uri="{BB962C8B-B14F-4D97-AF65-F5344CB8AC3E}">
        <p14:creationId xmlns:p14="http://schemas.microsoft.com/office/powerpoint/2010/main" val="263443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5" grpId="0"/>
      <p:bldP spid="18" grpId="0"/>
      <p:bldP spid="19" grpId="0"/>
      <p:bldP spid="21"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EA52-DB48-41CA-92F9-8B61D1F354F4}"/>
              </a:ext>
            </a:extLst>
          </p:cNvPr>
          <p:cNvSpPr>
            <a:spLocks noGrp="1"/>
          </p:cNvSpPr>
          <p:nvPr>
            <p:ph type="title"/>
          </p:nvPr>
        </p:nvSpPr>
        <p:spPr/>
        <p:txBody>
          <a:bodyPr/>
          <a:lstStyle/>
          <a:p>
            <a:r>
              <a:rPr lang="en-US" dirty="0"/>
              <a:t>What is aphasia?</a:t>
            </a:r>
          </a:p>
        </p:txBody>
      </p:sp>
      <p:sp>
        <p:nvSpPr>
          <p:cNvPr id="3" name="Content Placeholder 2">
            <a:extLst>
              <a:ext uri="{FF2B5EF4-FFF2-40B4-BE49-F238E27FC236}">
                <a16:creationId xmlns:a16="http://schemas.microsoft.com/office/drawing/2014/main" id="{38D1DFE3-8E14-4D79-A02A-9397451F6E2A}"/>
              </a:ext>
            </a:extLst>
          </p:cNvPr>
          <p:cNvSpPr>
            <a:spLocks noGrp="1"/>
          </p:cNvSpPr>
          <p:nvPr>
            <p:ph idx="1"/>
          </p:nvPr>
        </p:nvSpPr>
        <p:spPr/>
        <p:txBody>
          <a:bodyPr/>
          <a:lstStyle/>
          <a:p>
            <a:r>
              <a:rPr lang="en-US" dirty="0">
                <a:hlinkClick r:id="rId2"/>
              </a:rPr>
              <a:t>What is Aphasia?</a:t>
            </a:r>
            <a:endParaRPr lang="en-US" dirty="0"/>
          </a:p>
          <a:p>
            <a:r>
              <a:rPr lang="en-US" dirty="0">
                <a:hlinkClick r:id="rId3"/>
              </a:rPr>
              <a:t>What is </a:t>
            </a:r>
            <a:r>
              <a:rPr lang="en-US" dirty="0" err="1">
                <a:hlinkClick r:id="rId3"/>
              </a:rPr>
              <a:t>Broca's</a:t>
            </a:r>
            <a:r>
              <a:rPr lang="en-US" dirty="0">
                <a:hlinkClick r:id="rId3"/>
              </a:rPr>
              <a:t> Aphasia?</a:t>
            </a:r>
            <a:endParaRPr lang="en-US" dirty="0"/>
          </a:p>
          <a:p>
            <a:r>
              <a:rPr lang="en-US" dirty="0" err="1">
                <a:hlinkClick r:id="rId4"/>
              </a:rPr>
              <a:t>Broca's</a:t>
            </a:r>
            <a:r>
              <a:rPr lang="en-US" dirty="0">
                <a:hlinkClick r:id="rId4"/>
              </a:rPr>
              <a:t> Aphasia example</a:t>
            </a:r>
            <a:endParaRPr lang="en-US" dirty="0"/>
          </a:p>
          <a:p>
            <a:r>
              <a:rPr lang="en-US" dirty="0">
                <a:hlinkClick r:id="rId5"/>
              </a:rPr>
              <a:t>What is Wernicke's Aphasia?</a:t>
            </a:r>
            <a:endParaRPr lang="en-US" dirty="0"/>
          </a:p>
          <a:p>
            <a:r>
              <a:rPr lang="en-US" dirty="0">
                <a:hlinkClick r:id="rId6"/>
              </a:rPr>
              <a:t>Wernicke's Example</a:t>
            </a:r>
            <a:endParaRPr lang="en-US" dirty="0"/>
          </a:p>
          <a:p>
            <a:r>
              <a:rPr lang="en-US">
                <a:hlinkClick r:id="rId7"/>
              </a:rPr>
              <a:t>Conduction Aphasia example</a:t>
            </a:r>
            <a:endParaRPr lang="en-US" dirty="0"/>
          </a:p>
          <a:p>
            <a:endParaRPr lang="en-US" dirty="0"/>
          </a:p>
        </p:txBody>
      </p:sp>
    </p:spTree>
    <p:extLst>
      <p:ext uri="{BB962C8B-B14F-4D97-AF65-F5344CB8AC3E}">
        <p14:creationId xmlns:p14="http://schemas.microsoft.com/office/powerpoint/2010/main" val="2812000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Their Patients</a:t>
            </a:r>
          </a:p>
        </p:txBody>
      </p:sp>
      <p:sp>
        <p:nvSpPr>
          <p:cNvPr id="3" name="Content Placeholder 2"/>
          <p:cNvSpPr>
            <a:spLocks noGrp="1"/>
          </p:cNvSpPr>
          <p:nvPr>
            <p:ph idx="4294967295"/>
          </p:nvPr>
        </p:nvSpPr>
        <p:spPr>
          <a:xfrm>
            <a:off x="0" y="1325563"/>
            <a:ext cx="8229600" cy="4525962"/>
          </a:xfrm>
        </p:spPr>
        <p:txBody>
          <a:bodyPr>
            <a:normAutofit/>
          </a:bodyPr>
          <a:lstStyle/>
          <a:p>
            <a:r>
              <a:rPr lang="en-US" sz="3000" dirty="0"/>
              <a:t>Which kind of aphasia does each of these patients have?</a:t>
            </a:r>
          </a:p>
          <a:p>
            <a:endParaRPr lang="en-US" sz="3000" dirty="0"/>
          </a:p>
          <a:p>
            <a:endParaRPr lang="en-US" sz="3000" dirty="0"/>
          </a:p>
        </p:txBody>
      </p:sp>
      <p:pic>
        <p:nvPicPr>
          <p:cNvPr id="4" name="Broca's aphasia - Sarah Scott - teenage stroke - YouTube.mp4">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2133600" y="2438400"/>
            <a:ext cx="5029200" cy="3771900"/>
          </a:xfrm>
          <a:prstGeom prst="rect">
            <a:avLst/>
          </a:prstGeom>
        </p:spPr>
      </p:pic>
    </p:spTree>
    <p:extLst>
      <p:ext uri="{BB962C8B-B14F-4D97-AF65-F5344CB8AC3E}">
        <p14:creationId xmlns:p14="http://schemas.microsoft.com/office/powerpoint/2010/main" val="3642505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Their Patients</a:t>
            </a:r>
          </a:p>
        </p:txBody>
      </p:sp>
      <p:sp>
        <p:nvSpPr>
          <p:cNvPr id="3" name="Content Placeholder 2"/>
          <p:cNvSpPr>
            <a:spLocks noGrp="1"/>
          </p:cNvSpPr>
          <p:nvPr>
            <p:ph idx="4294967295"/>
          </p:nvPr>
        </p:nvSpPr>
        <p:spPr>
          <a:xfrm>
            <a:off x="0" y="1173163"/>
            <a:ext cx="8229600" cy="4525962"/>
          </a:xfrm>
        </p:spPr>
        <p:txBody>
          <a:bodyPr>
            <a:normAutofit/>
          </a:bodyPr>
          <a:lstStyle/>
          <a:p>
            <a:r>
              <a:rPr lang="en-US" sz="3000" dirty="0"/>
              <a:t>Which kind of aphasia does each of these patients have?</a:t>
            </a:r>
          </a:p>
          <a:p>
            <a:pPr lvl="1"/>
            <a:endParaRPr lang="en-US" sz="3000" dirty="0"/>
          </a:p>
          <a:p>
            <a:endParaRPr lang="en-US" sz="3000" dirty="0"/>
          </a:p>
          <a:p>
            <a:endParaRPr lang="en-US" sz="3000" dirty="0"/>
          </a:p>
        </p:txBody>
      </p:sp>
      <p:pic>
        <p:nvPicPr>
          <p:cNvPr id="4" name="Wernicke's and Broca's Aphasia - YouTube.mp4">
            <a:hlinkClick r:id="" action="ppaction://media"/>
          </p:cNvPr>
          <p:cNvPicPr/>
          <p:nvPr>
            <a:videoFile r:link="rId1"/>
            <p:extLst>
              <p:ext uri="{DAA4B4D4-6D71-4841-9C94-3DE7FCFB9230}">
                <p14:media xmlns:p14="http://schemas.microsoft.com/office/powerpoint/2010/main" r:embed="rId2">
                  <p14:trim st="2574"/>
                </p14:media>
              </p:ext>
            </p:extLst>
          </p:nvPr>
        </p:nvPicPr>
        <p:blipFill>
          <a:blip r:embed="rId5"/>
          <a:stretch>
            <a:fillRect/>
          </a:stretch>
        </p:blipFill>
        <p:spPr>
          <a:xfrm>
            <a:off x="2057400" y="2239962"/>
            <a:ext cx="5257800" cy="3943350"/>
          </a:xfrm>
          <a:prstGeom prst="rect">
            <a:avLst/>
          </a:prstGeom>
        </p:spPr>
      </p:pic>
    </p:spTree>
    <p:extLst>
      <p:ext uri="{BB962C8B-B14F-4D97-AF65-F5344CB8AC3E}">
        <p14:creationId xmlns:p14="http://schemas.microsoft.com/office/powerpoint/2010/main" val="35831026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en/b/b5/Seuss-cat-h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16860"/>
            <a:ext cx="2826097" cy="391885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267200" y="2133600"/>
            <a:ext cx="4146543" cy="4342325"/>
            <a:chOff x="4267200" y="1990708"/>
            <a:chExt cx="4146543" cy="4342325"/>
          </a:xfrm>
        </p:grpSpPr>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2" t="2185" r="53749"/>
            <a:stretch/>
          </p:blipFill>
          <p:spPr bwMode="auto">
            <a:xfrm>
              <a:off x="4267200" y="2057400"/>
              <a:ext cx="4146543" cy="4275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267200" y="1990708"/>
              <a:ext cx="398356" cy="328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a:off x="6400975" y="4015757"/>
            <a:ext cx="533400" cy="5334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377717" y="4146381"/>
            <a:ext cx="533400" cy="533400"/>
          </a:xfrm>
          <a:prstGeom prst="ellipse">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83998" y="3449699"/>
            <a:ext cx="533400" cy="533400"/>
          </a:xfrm>
          <a:prstGeom prst="ellipse">
            <a:avLst/>
          </a:prstGeom>
          <a:noFill/>
          <a:ln w="444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664297" y="3928514"/>
            <a:ext cx="1553170" cy="707886"/>
          </a:xfrm>
          <a:prstGeom prst="rect">
            <a:avLst/>
          </a:prstGeom>
          <a:noFill/>
        </p:spPr>
        <p:txBody>
          <a:bodyPr wrap="square" rtlCol="0">
            <a:spAutoFit/>
          </a:bodyPr>
          <a:lstStyle/>
          <a:p>
            <a:pPr algn="ctr"/>
            <a:r>
              <a:rPr lang="en-US" sz="2000" b="1" dirty="0"/>
              <a:t>Prefrontal Cortex</a:t>
            </a:r>
          </a:p>
        </p:txBody>
      </p:sp>
      <p:sp>
        <p:nvSpPr>
          <p:cNvPr id="18" name="TextBox 17"/>
          <p:cNvSpPr txBox="1"/>
          <p:nvPr/>
        </p:nvSpPr>
        <p:spPr>
          <a:xfrm>
            <a:off x="4648200" y="4702314"/>
            <a:ext cx="1403604" cy="707886"/>
          </a:xfrm>
          <a:prstGeom prst="rect">
            <a:avLst/>
          </a:prstGeom>
          <a:noFill/>
        </p:spPr>
        <p:txBody>
          <a:bodyPr wrap="square" rtlCol="0">
            <a:spAutoFit/>
          </a:bodyPr>
          <a:lstStyle/>
          <a:p>
            <a:pPr algn="ctr"/>
            <a:r>
              <a:rPr lang="en-US" sz="2000" b="1" dirty="0"/>
              <a:t>Nucleus </a:t>
            </a:r>
            <a:r>
              <a:rPr lang="en-US" sz="2000" b="1" dirty="0" err="1"/>
              <a:t>Accumbens</a:t>
            </a:r>
            <a:endParaRPr lang="en-US" sz="2000" b="1" dirty="0"/>
          </a:p>
        </p:txBody>
      </p:sp>
      <p:sp>
        <p:nvSpPr>
          <p:cNvPr id="19" name="TextBox 18"/>
          <p:cNvSpPr txBox="1"/>
          <p:nvPr/>
        </p:nvSpPr>
        <p:spPr>
          <a:xfrm>
            <a:off x="6400975" y="4702314"/>
            <a:ext cx="2095325" cy="707886"/>
          </a:xfrm>
          <a:prstGeom prst="rect">
            <a:avLst/>
          </a:prstGeom>
          <a:noFill/>
        </p:spPr>
        <p:txBody>
          <a:bodyPr wrap="square" rtlCol="0">
            <a:spAutoFit/>
          </a:bodyPr>
          <a:lstStyle/>
          <a:p>
            <a:pPr algn="ctr"/>
            <a:r>
              <a:rPr lang="en-US" sz="2000" b="1" dirty="0"/>
              <a:t>Ventral Tegmental Area</a:t>
            </a:r>
          </a:p>
        </p:txBody>
      </p:sp>
      <p:sp>
        <p:nvSpPr>
          <p:cNvPr id="20" name="TextBox 19"/>
          <p:cNvSpPr txBox="1"/>
          <p:nvPr/>
        </p:nvSpPr>
        <p:spPr>
          <a:xfrm>
            <a:off x="4288969" y="1784038"/>
            <a:ext cx="4169229" cy="477054"/>
          </a:xfrm>
          <a:prstGeom prst="rect">
            <a:avLst/>
          </a:prstGeom>
          <a:noFill/>
        </p:spPr>
        <p:txBody>
          <a:bodyPr wrap="square" rtlCol="0">
            <a:spAutoFit/>
          </a:bodyPr>
          <a:lstStyle/>
          <a:p>
            <a:pPr algn="ctr"/>
            <a:r>
              <a:rPr lang="en-US" sz="2500" b="1" dirty="0">
                <a:latin typeface="Gill Sans"/>
              </a:rPr>
              <a:t>Reward Pathway</a:t>
            </a:r>
          </a:p>
        </p:txBody>
      </p:sp>
      <p:sp>
        <p:nvSpPr>
          <p:cNvPr id="3" name="Title 2"/>
          <p:cNvSpPr>
            <a:spLocks noGrp="1"/>
          </p:cNvSpPr>
          <p:nvPr>
            <p:ph type="title"/>
          </p:nvPr>
        </p:nvSpPr>
        <p:spPr/>
        <p:txBody>
          <a:bodyPr>
            <a:normAutofit fontScale="90000"/>
          </a:bodyPr>
          <a:lstStyle/>
          <a:p>
            <a:pPr marL="742950" indent="-742950"/>
            <a:r>
              <a:rPr lang="en-US" dirty="0"/>
              <a:t>1. Sam wants (plans) to read </a:t>
            </a:r>
            <a:br>
              <a:rPr lang="en-US" dirty="0"/>
            </a:br>
            <a:r>
              <a:rPr lang="en-US" u="sng" dirty="0"/>
              <a:t>The Cat in the Hat </a:t>
            </a:r>
            <a:r>
              <a:rPr lang="en-US" dirty="0"/>
              <a:t>to his friend Pam</a:t>
            </a:r>
          </a:p>
        </p:txBody>
      </p:sp>
    </p:spTree>
    <p:extLst>
      <p:ext uri="{BB962C8B-B14F-4D97-AF65-F5344CB8AC3E}">
        <p14:creationId xmlns:p14="http://schemas.microsoft.com/office/powerpoint/2010/main" val="250221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Eye unlabeled.jpg"/>
          <p:cNvPicPr>
            <a:picLocks noChangeAspect="1"/>
          </p:cNvPicPr>
          <p:nvPr/>
        </p:nvPicPr>
        <p:blipFill rotWithShape="1">
          <a:blip r:embed="rId2"/>
          <a:srcRect b="3864"/>
          <a:stretch/>
        </p:blipFill>
        <p:spPr>
          <a:xfrm>
            <a:off x="1600200" y="2578609"/>
            <a:ext cx="5188306" cy="3822192"/>
          </a:xfrm>
          <a:prstGeom prst="rect">
            <a:avLst/>
          </a:prstGeom>
        </p:spPr>
      </p:pic>
      <p:pic>
        <p:nvPicPr>
          <p:cNvPr id="26" name="Picture 25" descr="Rods and cones.jpg"/>
          <p:cNvPicPr>
            <a:picLocks noChangeAspect="1"/>
          </p:cNvPicPr>
          <p:nvPr/>
        </p:nvPicPr>
        <p:blipFill rotWithShape="1">
          <a:blip r:embed="rId3"/>
          <a:srcRect b="5071"/>
          <a:stretch/>
        </p:blipFill>
        <p:spPr>
          <a:xfrm>
            <a:off x="6096000" y="2121408"/>
            <a:ext cx="2084832" cy="4279392"/>
          </a:xfrm>
          <a:prstGeom prst="rect">
            <a:avLst/>
          </a:prstGeom>
        </p:spPr>
      </p:pic>
      <p:sp>
        <p:nvSpPr>
          <p:cNvPr id="2" name="Title 1"/>
          <p:cNvSpPr>
            <a:spLocks noGrp="1"/>
          </p:cNvSpPr>
          <p:nvPr>
            <p:ph type="title"/>
          </p:nvPr>
        </p:nvSpPr>
        <p:spPr/>
        <p:txBody>
          <a:bodyPr>
            <a:noAutofit/>
          </a:bodyPr>
          <a:lstStyle/>
          <a:p>
            <a:r>
              <a:rPr lang="en-US" sz="3200" dirty="0"/>
              <a:t>2. Sam puts on his reading glasses and looks at </a:t>
            </a:r>
            <a:r>
              <a:rPr lang="en-US" sz="3200" u="sng" dirty="0"/>
              <a:t>The Cat in the Hat</a:t>
            </a:r>
            <a:r>
              <a:rPr lang="en-US" sz="3200" dirty="0"/>
              <a:t>. </a:t>
            </a:r>
          </a:p>
        </p:txBody>
      </p:sp>
      <p:sp>
        <p:nvSpPr>
          <p:cNvPr id="10" name="TextBox 9"/>
          <p:cNvSpPr txBox="1"/>
          <p:nvPr/>
        </p:nvSpPr>
        <p:spPr>
          <a:xfrm>
            <a:off x="7162800" y="2407080"/>
            <a:ext cx="936860" cy="430887"/>
          </a:xfrm>
          <a:prstGeom prst="rect">
            <a:avLst/>
          </a:prstGeom>
          <a:noFill/>
        </p:spPr>
        <p:txBody>
          <a:bodyPr wrap="none" rtlCol="0">
            <a:spAutoFit/>
          </a:bodyPr>
          <a:lstStyle/>
          <a:p>
            <a:r>
              <a:rPr lang="en-US" sz="2200" b="1" dirty="0"/>
              <a:t>Retina</a:t>
            </a:r>
          </a:p>
        </p:txBody>
      </p:sp>
      <p:sp>
        <p:nvSpPr>
          <p:cNvPr id="13" name="TextBox 12"/>
          <p:cNvSpPr txBox="1"/>
          <p:nvPr/>
        </p:nvSpPr>
        <p:spPr>
          <a:xfrm>
            <a:off x="2819400" y="2453266"/>
            <a:ext cx="587790" cy="430887"/>
          </a:xfrm>
          <a:prstGeom prst="rect">
            <a:avLst/>
          </a:prstGeom>
          <a:noFill/>
        </p:spPr>
        <p:txBody>
          <a:bodyPr wrap="none" rtlCol="0">
            <a:spAutoFit/>
          </a:bodyPr>
          <a:lstStyle/>
          <a:p>
            <a:r>
              <a:rPr lang="en-US" sz="2200" b="1" dirty="0"/>
              <a:t>Eye</a:t>
            </a:r>
          </a:p>
        </p:txBody>
      </p:sp>
      <p:pic>
        <p:nvPicPr>
          <p:cNvPr id="3078" name="Picture 6" descr="http://www.cbbooksdistribution.com/child/child1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255008"/>
            <a:ext cx="990600" cy="1287781"/>
          </a:xfrm>
          <a:prstGeom prst="rect">
            <a:avLst/>
          </a:prstGeom>
          <a:noFill/>
          <a:extLst>
            <a:ext uri="{909E8E84-426E-40DD-AFC4-6F175D3DCCD1}">
              <a14:hiddenFill xmlns:a14="http://schemas.microsoft.com/office/drawing/2010/main">
                <a:solidFill>
                  <a:srgbClr val="FFFFFF"/>
                </a:solidFill>
              </a14:hiddenFill>
            </a:ext>
          </a:extLst>
        </p:spPr>
      </p:pic>
      <p:sp>
        <p:nvSpPr>
          <p:cNvPr id="12" name="Frame 11"/>
          <p:cNvSpPr/>
          <p:nvPr/>
        </p:nvSpPr>
        <p:spPr>
          <a:xfrm>
            <a:off x="6019800" y="2273808"/>
            <a:ext cx="2209800" cy="2209800"/>
          </a:xfrm>
          <a:prstGeom prst="frame">
            <a:avLst>
              <a:gd name="adj1" fmla="val 456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Right Arrow 28"/>
          <p:cNvSpPr/>
          <p:nvPr/>
        </p:nvSpPr>
        <p:spPr>
          <a:xfrm rot="20642916">
            <a:off x="1109422" y="4137918"/>
            <a:ext cx="3829668" cy="292205"/>
          </a:xfrm>
          <a:prstGeom prst="rightArrow">
            <a:avLst>
              <a:gd name="adj1" fmla="val 50000"/>
              <a:gd name="adj2" fmla="val 158003"/>
            </a:avLst>
          </a:prstGeom>
          <a:noFill/>
          <a:ln w="1905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34"/>
          <p:cNvGrpSpPr/>
          <p:nvPr/>
        </p:nvGrpSpPr>
        <p:grpSpPr>
          <a:xfrm>
            <a:off x="4876800" y="2453266"/>
            <a:ext cx="1219200" cy="2399150"/>
            <a:chOff x="4876800" y="1855858"/>
            <a:chExt cx="1219200" cy="2399150"/>
          </a:xfrm>
        </p:grpSpPr>
        <p:cxnSp>
          <p:nvCxnSpPr>
            <p:cNvPr id="31" name="Straight Arrow Connector 30"/>
            <p:cNvCxnSpPr/>
            <p:nvPr/>
          </p:nvCxnSpPr>
          <p:spPr>
            <a:xfrm flipV="1">
              <a:off x="4876800" y="1855858"/>
              <a:ext cx="1143000" cy="1268342"/>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5010500" y="3529183"/>
              <a:ext cx="1085500" cy="72582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37" name="Bent Arrow 36"/>
          <p:cNvSpPr/>
          <p:nvPr/>
        </p:nvSpPr>
        <p:spPr>
          <a:xfrm flipV="1">
            <a:off x="7467600" y="4636008"/>
            <a:ext cx="1371600" cy="1143000"/>
          </a:xfrm>
          <a:prstGeom prst="bentArrow">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Title 1"/>
          <p:cNvSpPr txBox="1">
            <a:spLocks/>
          </p:cNvSpPr>
          <p:nvPr/>
        </p:nvSpPr>
        <p:spPr>
          <a:xfrm>
            <a:off x="580533" y="13716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i="0" kern="1200">
                <a:solidFill>
                  <a:schemeClr val="tx1"/>
                </a:solidFill>
                <a:latin typeface="Gill Sans"/>
                <a:ea typeface="+mj-ea"/>
                <a:cs typeface="Gill Sans"/>
              </a:defRPr>
            </a:lvl1pPr>
          </a:lstStyle>
          <a:p>
            <a:pPr algn="l"/>
            <a:r>
              <a:rPr lang="en-US" sz="3000" dirty="0">
                <a:latin typeface="+mn-lt"/>
              </a:rPr>
              <a:t>The squiggles on the page stimulate rod and cone cells in his eye.</a:t>
            </a:r>
          </a:p>
        </p:txBody>
      </p:sp>
      <p:sp>
        <p:nvSpPr>
          <p:cNvPr id="5" name="TextBox 4"/>
          <p:cNvSpPr txBox="1"/>
          <p:nvPr/>
        </p:nvSpPr>
        <p:spPr>
          <a:xfrm>
            <a:off x="5843016" y="3336749"/>
            <a:ext cx="1295400" cy="369332"/>
          </a:xfrm>
          <a:prstGeom prst="rect">
            <a:avLst/>
          </a:prstGeom>
          <a:noFill/>
        </p:spPr>
        <p:txBody>
          <a:bodyPr wrap="square" rtlCol="0">
            <a:spAutoFit/>
          </a:bodyPr>
          <a:lstStyle/>
          <a:p>
            <a:r>
              <a:rPr lang="en-US" dirty="0"/>
              <a:t>Dim light</a:t>
            </a:r>
          </a:p>
        </p:txBody>
      </p:sp>
      <p:sp>
        <p:nvSpPr>
          <p:cNvPr id="6" name="TextBox 5"/>
          <p:cNvSpPr txBox="1"/>
          <p:nvPr/>
        </p:nvSpPr>
        <p:spPr>
          <a:xfrm>
            <a:off x="6934199" y="3617305"/>
            <a:ext cx="1875933" cy="369332"/>
          </a:xfrm>
          <a:prstGeom prst="rect">
            <a:avLst/>
          </a:prstGeom>
          <a:noFill/>
        </p:spPr>
        <p:txBody>
          <a:bodyPr wrap="square" rtlCol="0">
            <a:spAutoFit/>
          </a:bodyPr>
          <a:lstStyle/>
          <a:p>
            <a:r>
              <a:rPr lang="en-US" dirty="0"/>
              <a:t>Color/bright light</a:t>
            </a:r>
          </a:p>
        </p:txBody>
      </p:sp>
    </p:spTree>
    <p:extLst>
      <p:ext uri="{BB962C8B-B14F-4D97-AF65-F5344CB8AC3E}">
        <p14:creationId xmlns:p14="http://schemas.microsoft.com/office/powerpoint/2010/main" val="76834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9"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Ventral surface unlabeled.jpg"/>
          <p:cNvPicPr>
            <a:picLocks noChangeAspect="1"/>
          </p:cNvPicPr>
          <p:nvPr/>
        </p:nvPicPr>
        <p:blipFill rotWithShape="1">
          <a:blip r:embed="rId2"/>
          <a:srcRect b="2515"/>
          <a:stretch/>
        </p:blipFill>
        <p:spPr>
          <a:xfrm>
            <a:off x="1905000" y="990601"/>
            <a:ext cx="5123828" cy="5410200"/>
          </a:xfrm>
          <a:prstGeom prst="rect">
            <a:avLst/>
          </a:prstGeom>
        </p:spPr>
      </p:pic>
      <p:sp>
        <p:nvSpPr>
          <p:cNvPr id="2" name="Title 1"/>
          <p:cNvSpPr>
            <a:spLocks noGrp="1"/>
          </p:cNvSpPr>
          <p:nvPr>
            <p:ph type="title"/>
          </p:nvPr>
        </p:nvSpPr>
        <p:spPr/>
        <p:txBody>
          <a:bodyPr>
            <a:noAutofit/>
          </a:bodyPr>
          <a:lstStyle/>
          <a:p>
            <a:r>
              <a:rPr lang="en-US" sz="3000" dirty="0"/>
              <a:t>3. Sam’s optic nerve transmits information from his eye to his occipital lobe. </a:t>
            </a:r>
          </a:p>
        </p:txBody>
      </p:sp>
      <p:sp>
        <p:nvSpPr>
          <p:cNvPr id="9" name="TextBox 8"/>
          <p:cNvSpPr txBox="1"/>
          <p:nvPr/>
        </p:nvSpPr>
        <p:spPr>
          <a:xfrm>
            <a:off x="6400800" y="1663599"/>
            <a:ext cx="1005654" cy="461665"/>
          </a:xfrm>
          <a:prstGeom prst="rect">
            <a:avLst/>
          </a:prstGeom>
          <a:noFill/>
        </p:spPr>
        <p:txBody>
          <a:bodyPr wrap="none" rtlCol="0">
            <a:spAutoFit/>
          </a:bodyPr>
          <a:lstStyle/>
          <a:p>
            <a:r>
              <a:rPr lang="en-US" sz="2400" b="1" dirty="0"/>
              <a:t>Retina</a:t>
            </a:r>
          </a:p>
        </p:txBody>
      </p:sp>
      <p:sp>
        <p:nvSpPr>
          <p:cNvPr id="10" name="TextBox 9"/>
          <p:cNvSpPr txBox="1"/>
          <p:nvPr/>
        </p:nvSpPr>
        <p:spPr>
          <a:xfrm>
            <a:off x="6400800" y="2577999"/>
            <a:ext cx="1666442" cy="461665"/>
          </a:xfrm>
          <a:prstGeom prst="rect">
            <a:avLst/>
          </a:prstGeom>
          <a:noFill/>
        </p:spPr>
        <p:txBody>
          <a:bodyPr wrap="none" rtlCol="0">
            <a:spAutoFit/>
          </a:bodyPr>
          <a:lstStyle/>
          <a:p>
            <a:r>
              <a:rPr lang="en-US" sz="2400" b="1" dirty="0"/>
              <a:t>Optic nerve</a:t>
            </a:r>
          </a:p>
        </p:txBody>
      </p:sp>
      <p:sp>
        <p:nvSpPr>
          <p:cNvPr id="11" name="TextBox 10"/>
          <p:cNvSpPr txBox="1"/>
          <p:nvPr/>
        </p:nvSpPr>
        <p:spPr>
          <a:xfrm>
            <a:off x="6629400" y="3416199"/>
            <a:ext cx="2436334" cy="461665"/>
          </a:xfrm>
          <a:prstGeom prst="rect">
            <a:avLst/>
          </a:prstGeom>
          <a:noFill/>
        </p:spPr>
        <p:txBody>
          <a:bodyPr wrap="none" rtlCol="0">
            <a:spAutoFit/>
          </a:bodyPr>
          <a:lstStyle/>
          <a:p>
            <a:r>
              <a:rPr lang="en-US" sz="2400" b="1" dirty="0"/>
              <a:t>Lateral </a:t>
            </a:r>
            <a:r>
              <a:rPr lang="en-US" sz="2400" b="1" dirty="0" err="1"/>
              <a:t>geniculate</a:t>
            </a:r>
            <a:endParaRPr lang="en-US" sz="2400" b="1" dirty="0"/>
          </a:p>
        </p:txBody>
      </p:sp>
      <p:sp>
        <p:nvSpPr>
          <p:cNvPr id="12" name="TextBox 11"/>
          <p:cNvSpPr txBox="1"/>
          <p:nvPr/>
        </p:nvSpPr>
        <p:spPr>
          <a:xfrm>
            <a:off x="6324600" y="5244999"/>
            <a:ext cx="1928683" cy="461665"/>
          </a:xfrm>
          <a:prstGeom prst="rect">
            <a:avLst/>
          </a:prstGeom>
          <a:noFill/>
        </p:spPr>
        <p:txBody>
          <a:bodyPr wrap="none" rtlCol="0">
            <a:spAutoFit/>
          </a:bodyPr>
          <a:lstStyle/>
          <a:p>
            <a:r>
              <a:rPr lang="en-US" sz="2400" b="1" dirty="0"/>
              <a:t>Occipital lobe</a:t>
            </a:r>
          </a:p>
        </p:txBody>
      </p:sp>
      <p:cxnSp>
        <p:nvCxnSpPr>
          <p:cNvPr id="14" name="Curved Connector 13"/>
          <p:cNvCxnSpPr/>
          <p:nvPr/>
        </p:nvCxnSpPr>
        <p:spPr>
          <a:xfrm rot="16200000" flipH="1">
            <a:off x="3467100" y="2463699"/>
            <a:ext cx="1828800" cy="1447800"/>
          </a:xfrm>
          <a:prstGeom prst="curvedConnector3">
            <a:avLst>
              <a:gd name="adj1" fmla="val 50000"/>
            </a:avLst>
          </a:prstGeom>
          <a:ln w="63500">
            <a:solidFill>
              <a:srgbClr val="00FF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a:off x="4267200" y="4482999"/>
            <a:ext cx="1143000" cy="533400"/>
          </a:xfrm>
          <a:prstGeom prst="straightConnector1">
            <a:avLst/>
          </a:prstGeom>
          <a:ln w="63500">
            <a:solidFill>
              <a:srgbClr val="00FF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273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4. The information is transmitted from the occipital lobe to the thalamus. </a:t>
            </a: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1775" b="80868" l="2000" r="84667"/>
                    </a14:imgEffect>
                  </a14:imgLayer>
                </a14:imgProps>
              </a:ext>
              <a:ext uri="{28A0092B-C50C-407E-A947-70E740481C1C}">
                <a14:useLocalDpi xmlns:a14="http://schemas.microsoft.com/office/drawing/2010/main" val="0"/>
              </a:ext>
            </a:extLst>
          </a:blip>
          <a:srcRect b="4466"/>
          <a:stretch/>
        </p:blipFill>
        <p:spPr>
          <a:xfrm flipH="1">
            <a:off x="1447800" y="2009769"/>
            <a:ext cx="5562600" cy="4467231"/>
          </a:xfrm>
          <a:prstGeom prst="rect">
            <a:avLst/>
          </a:prstGeom>
        </p:spPr>
      </p:pic>
      <p:sp>
        <p:nvSpPr>
          <p:cNvPr id="7" name="Down Arrow 6"/>
          <p:cNvSpPr/>
          <p:nvPr/>
        </p:nvSpPr>
        <p:spPr>
          <a:xfrm rot="6132983">
            <a:off x="5221735" y="3003798"/>
            <a:ext cx="245092" cy="2108930"/>
          </a:xfrm>
          <a:prstGeom prst="downArrow">
            <a:avLst>
              <a:gd name="adj1" fmla="val 50000"/>
              <a:gd name="adj2" fmla="val 92393"/>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2767" y="2680830"/>
            <a:ext cx="1471878" cy="477054"/>
          </a:xfrm>
          <a:prstGeom prst="rect">
            <a:avLst/>
          </a:prstGeom>
          <a:noFill/>
        </p:spPr>
        <p:txBody>
          <a:bodyPr wrap="none" rtlCol="0">
            <a:spAutoFit/>
          </a:bodyPr>
          <a:lstStyle/>
          <a:p>
            <a:r>
              <a:rPr lang="en-US" sz="2500" b="1" dirty="0"/>
              <a:t>Thalamus</a:t>
            </a:r>
          </a:p>
        </p:txBody>
      </p:sp>
      <p:cxnSp>
        <p:nvCxnSpPr>
          <p:cNvPr id="10" name="Straight Connector 9"/>
          <p:cNvCxnSpPr/>
          <p:nvPr/>
        </p:nvCxnSpPr>
        <p:spPr>
          <a:xfrm>
            <a:off x="2020845" y="2929637"/>
            <a:ext cx="2208255" cy="8619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526758" y="4324964"/>
            <a:ext cx="6842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62800" y="4096364"/>
            <a:ext cx="1735498" cy="861774"/>
          </a:xfrm>
          <a:prstGeom prst="rect">
            <a:avLst/>
          </a:prstGeom>
          <a:noFill/>
        </p:spPr>
        <p:txBody>
          <a:bodyPr wrap="square" rtlCol="0">
            <a:spAutoFit/>
          </a:bodyPr>
          <a:lstStyle/>
          <a:p>
            <a:pPr algn="ctr"/>
            <a:r>
              <a:rPr lang="en-US" sz="2500" b="1" dirty="0"/>
              <a:t>Occipital lobe</a:t>
            </a:r>
          </a:p>
        </p:txBody>
      </p:sp>
    </p:spTree>
    <p:extLst>
      <p:ext uri="{BB962C8B-B14F-4D97-AF65-F5344CB8AC3E}">
        <p14:creationId xmlns:p14="http://schemas.microsoft.com/office/powerpoint/2010/main" val="12208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images.flatworldknowledge.com/stangor/stangor-fig09_015.jpg"/>
          <p:cNvPicPr>
            <a:picLocks noChangeAspect="1" noChangeArrowheads="1"/>
          </p:cNvPicPr>
          <p:nvPr/>
        </p:nvPicPr>
        <p:blipFill rotWithShape="1">
          <a:blip r:embed="rId2">
            <a:extLst>
              <a:ext uri="{28A0092B-C50C-407E-A947-70E740481C1C}">
                <a14:useLocalDpi xmlns:a14="http://schemas.microsoft.com/office/drawing/2010/main" val="0"/>
              </a:ext>
            </a:extLst>
          </a:blip>
          <a:srcRect l="7870" t="3917" r="7959" b="5531"/>
          <a:stretch/>
        </p:blipFill>
        <p:spPr bwMode="auto">
          <a:xfrm>
            <a:off x="1230085" y="1711536"/>
            <a:ext cx="6705600" cy="47654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3200" dirty="0"/>
              <a:t>5. The information is transmitted from the thalamus  to Wernicke’s area.  </a:t>
            </a:r>
          </a:p>
        </p:txBody>
      </p:sp>
      <p:sp>
        <p:nvSpPr>
          <p:cNvPr id="6" name="Down Arrow 5"/>
          <p:cNvSpPr/>
          <p:nvPr/>
        </p:nvSpPr>
        <p:spPr>
          <a:xfrm rot="16588569">
            <a:off x="4680681" y="3959021"/>
            <a:ext cx="338079" cy="980769"/>
          </a:xfrm>
          <a:prstGeom prst="downArrow">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869871" y="3692736"/>
            <a:ext cx="1447800" cy="646331"/>
          </a:xfrm>
          <a:prstGeom prst="rect">
            <a:avLst/>
          </a:prstGeom>
          <a:noFill/>
        </p:spPr>
        <p:txBody>
          <a:bodyPr wrap="square" rtlCol="0">
            <a:spAutoFit/>
          </a:bodyPr>
          <a:lstStyle/>
          <a:p>
            <a:pPr algn="ctr"/>
            <a:r>
              <a:rPr lang="en-US" b="1" dirty="0"/>
              <a:t>From Thalamus</a:t>
            </a:r>
          </a:p>
        </p:txBody>
      </p:sp>
      <p:sp>
        <p:nvSpPr>
          <p:cNvPr id="7" name="TextBox 6"/>
          <p:cNvSpPr txBox="1"/>
          <p:nvPr/>
        </p:nvSpPr>
        <p:spPr>
          <a:xfrm>
            <a:off x="223157" y="1371600"/>
            <a:ext cx="8686800" cy="553998"/>
          </a:xfrm>
          <a:prstGeom prst="rect">
            <a:avLst/>
          </a:prstGeom>
          <a:noFill/>
        </p:spPr>
        <p:txBody>
          <a:bodyPr wrap="square" rtlCol="0">
            <a:spAutoFit/>
          </a:bodyPr>
          <a:lstStyle/>
          <a:p>
            <a:r>
              <a:rPr lang="en-US" sz="3000" b="1" dirty="0"/>
              <a:t>Wernicke’s area decodes the squiggles.</a:t>
            </a:r>
          </a:p>
        </p:txBody>
      </p:sp>
    </p:spTree>
    <p:extLst>
      <p:ext uri="{BB962C8B-B14F-4D97-AF65-F5344CB8AC3E}">
        <p14:creationId xmlns:p14="http://schemas.microsoft.com/office/powerpoint/2010/main" val="164248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images.flatworldknowledge.com/stangor/stangor-fig09_015.jpg"/>
          <p:cNvPicPr>
            <a:picLocks noChangeAspect="1" noChangeArrowheads="1"/>
          </p:cNvPicPr>
          <p:nvPr/>
        </p:nvPicPr>
        <p:blipFill rotWithShape="1">
          <a:blip r:embed="rId2">
            <a:extLst>
              <a:ext uri="{28A0092B-C50C-407E-A947-70E740481C1C}">
                <a14:useLocalDpi xmlns:a14="http://schemas.microsoft.com/office/drawing/2010/main" val="0"/>
              </a:ext>
            </a:extLst>
          </a:blip>
          <a:srcRect l="7870" t="3917" r="7959" b="5531"/>
          <a:stretch/>
        </p:blipFill>
        <p:spPr bwMode="auto">
          <a:xfrm>
            <a:off x="1230085" y="1711536"/>
            <a:ext cx="6705600" cy="47654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3200" dirty="0"/>
              <a:t>6. The information is transmitted to </a:t>
            </a:r>
            <a:br>
              <a:rPr lang="en-US" sz="3200" dirty="0"/>
            </a:br>
            <a:r>
              <a:rPr lang="en-US" sz="3200" dirty="0" err="1"/>
              <a:t>Broca’s</a:t>
            </a:r>
            <a:r>
              <a:rPr lang="en-US" sz="3200" dirty="0"/>
              <a:t> area.</a:t>
            </a:r>
          </a:p>
        </p:txBody>
      </p:sp>
      <p:sp>
        <p:nvSpPr>
          <p:cNvPr id="4" name="Down Arrow 3"/>
          <p:cNvSpPr/>
          <p:nvPr/>
        </p:nvSpPr>
        <p:spPr>
          <a:xfrm rot="5400000">
            <a:off x="4424580" y="3652620"/>
            <a:ext cx="283954" cy="1513115"/>
          </a:xfrm>
          <a:prstGeom prst="downArrow">
            <a:avLst>
              <a:gd name="adj1" fmla="val 50000"/>
              <a:gd name="adj2" fmla="val 110990"/>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3157" y="1371600"/>
            <a:ext cx="8686800" cy="553998"/>
          </a:xfrm>
          <a:prstGeom prst="rect">
            <a:avLst/>
          </a:prstGeom>
          <a:noFill/>
        </p:spPr>
        <p:txBody>
          <a:bodyPr wrap="square" rtlCol="0">
            <a:spAutoFit/>
          </a:bodyPr>
          <a:lstStyle/>
          <a:p>
            <a:r>
              <a:rPr lang="en-US" sz="3000" b="1" dirty="0" err="1"/>
              <a:t>Broca’s</a:t>
            </a:r>
            <a:r>
              <a:rPr lang="en-US" sz="3000" b="1" dirty="0"/>
              <a:t> area creates the signals to produce speech.</a:t>
            </a:r>
          </a:p>
        </p:txBody>
      </p:sp>
    </p:spTree>
    <p:extLst>
      <p:ext uri="{BB962C8B-B14F-4D97-AF65-F5344CB8AC3E}">
        <p14:creationId xmlns:p14="http://schemas.microsoft.com/office/powerpoint/2010/main" val="216193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7. The information is transmitted to the motor cortex.</a:t>
            </a:r>
          </a:p>
        </p:txBody>
      </p:sp>
      <p:pic>
        <p:nvPicPr>
          <p:cNvPr id="10242" name="Picture 2" descr="http://images.flatworldknowledge.com/stangor/stangor-fig09_015.jpg"/>
          <p:cNvPicPr>
            <a:picLocks noChangeAspect="1" noChangeArrowheads="1"/>
          </p:cNvPicPr>
          <p:nvPr/>
        </p:nvPicPr>
        <p:blipFill rotWithShape="1">
          <a:blip r:embed="rId2">
            <a:extLst>
              <a:ext uri="{28A0092B-C50C-407E-A947-70E740481C1C}">
                <a14:useLocalDpi xmlns:a14="http://schemas.microsoft.com/office/drawing/2010/main" val="0"/>
              </a:ext>
            </a:extLst>
          </a:blip>
          <a:srcRect l="7870" t="3917" r="7959" b="5531"/>
          <a:stretch/>
        </p:blipFill>
        <p:spPr bwMode="auto">
          <a:xfrm>
            <a:off x="1230085" y="1711536"/>
            <a:ext cx="6705600" cy="4765464"/>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p:cNvSpPr/>
          <p:nvPr/>
        </p:nvSpPr>
        <p:spPr>
          <a:xfrm rot="12225760">
            <a:off x="3897797" y="3391348"/>
            <a:ext cx="244195" cy="1218227"/>
          </a:xfrm>
          <a:prstGeom prst="down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0" y="1371600"/>
            <a:ext cx="8677638" cy="553998"/>
          </a:xfrm>
          <a:prstGeom prst="rect">
            <a:avLst/>
          </a:prstGeom>
          <a:noFill/>
        </p:spPr>
        <p:txBody>
          <a:bodyPr wrap="none" rtlCol="0">
            <a:spAutoFit/>
          </a:bodyPr>
          <a:lstStyle/>
          <a:p>
            <a:r>
              <a:rPr lang="en-US" sz="3000" b="1" dirty="0"/>
              <a:t>Motor cortex produces signals for muscle movement.</a:t>
            </a:r>
          </a:p>
        </p:txBody>
      </p:sp>
    </p:spTree>
    <p:extLst>
      <p:ext uri="{BB962C8B-B14F-4D97-AF65-F5344CB8AC3E}">
        <p14:creationId xmlns:p14="http://schemas.microsoft.com/office/powerpoint/2010/main" val="28185905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2299</TotalTime>
  <Words>628</Words>
  <Application>Microsoft Office PowerPoint</Application>
  <PresentationFormat>On-screen Show (4:3)</PresentationFormat>
  <Paragraphs>98</Paragraphs>
  <Slides>23</Slides>
  <Notes>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Gill Sans</vt:lpstr>
      <vt:lpstr>Office Theme</vt:lpstr>
      <vt:lpstr>Neurological Disorders Lesson 1.5 </vt:lpstr>
      <vt:lpstr>Do Now: How do we read  The Cat in the Hat?</vt:lpstr>
      <vt:lpstr>1. Sam wants (plans) to read  The Cat in the Hat to his friend Pam</vt:lpstr>
      <vt:lpstr>2. Sam puts on his reading glasses and looks at The Cat in the Hat. </vt:lpstr>
      <vt:lpstr>3. Sam’s optic nerve transmits information from his eye to his occipital lobe. </vt:lpstr>
      <vt:lpstr>4. The information is transmitted from the occipital lobe to the thalamus. </vt:lpstr>
      <vt:lpstr>5. The information is transmitted from the thalamus  to Wernicke’s area.  </vt:lpstr>
      <vt:lpstr>6. The information is transmitted to  Broca’s area.</vt:lpstr>
      <vt:lpstr>7. The information is transmitted to the motor cortex.</vt:lpstr>
      <vt:lpstr>8. The signals from the motor cortex are sent to the brainstem and down the spinal cord.</vt:lpstr>
      <vt:lpstr>9. The motor neurons from the spinal cord connect to the muscles in the mouth and throat.  Sam’s mouth produces the words he has read.  </vt:lpstr>
      <vt:lpstr>What about Pam? What happens in her brain as she listens to the story?</vt:lpstr>
      <vt:lpstr>She hears the spoken words. The acoustic nerve sends information to the auditory cortex in the temporal lobe.</vt:lpstr>
      <vt:lpstr>Many areas of the brain are required to process words</vt:lpstr>
      <vt:lpstr>Broca’s Aphasia</vt:lpstr>
      <vt:lpstr>Broca’s Area</vt:lpstr>
      <vt:lpstr>Wernicke’s Aphasia</vt:lpstr>
      <vt:lpstr>Wernicke’s Area</vt:lpstr>
      <vt:lpstr>Conduction Aphasia</vt:lpstr>
      <vt:lpstr>Conduction Aphasia</vt:lpstr>
      <vt:lpstr>What is aphasia?</vt:lpstr>
      <vt:lpstr>Their Patients</vt:lpstr>
      <vt:lpstr>Their Patients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Five Senses In the Brain</dc:title>
  <dc:creator>KatieJeff</dc:creator>
  <cp:lastModifiedBy>KACIE MARCHETTI</cp:lastModifiedBy>
  <cp:revision>44</cp:revision>
  <cp:lastPrinted>2018-09-18T18:33:11Z</cp:lastPrinted>
  <dcterms:created xsi:type="dcterms:W3CDTF">2012-02-01T20:59:18Z</dcterms:created>
  <dcterms:modified xsi:type="dcterms:W3CDTF">2019-12-20T17:40:49Z</dcterms:modified>
</cp:coreProperties>
</file>